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4" r:id="rId3"/>
    <p:sldId id="303" r:id="rId4"/>
    <p:sldId id="325" r:id="rId5"/>
    <p:sldId id="305" r:id="rId6"/>
    <p:sldId id="308" r:id="rId7"/>
    <p:sldId id="330" r:id="rId8"/>
    <p:sldId id="307" r:id="rId9"/>
    <p:sldId id="326" r:id="rId10"/>
    <p:sldId id="346" r:id="rId11"/>
    <p:sldId id="347" r:id="rId12"/>
    <p:sldId id="329" r:id="rId13"/>
    <p:sldId id="328" r:id="rId14"/>
    <p:sldId id="327" r:id="rId15"/>
    <p:sldId id="332" r:id="rId16"/>
    <p:sldId id="306" r:id="rId17"/>
    <p:sldId id="336" r:id="rId18"/>
    <p:sldId id="337" r:id="rId19"/>
    <p:sldId id="339" r:id="rId20"/>
    <p:sldId id="338" r:id="rId21"/>
    <p:sldId id="320" r:id="rId22"/>
    <p:sldId id="340" r:id="rId23"/>
    <p:sldId id="334" r:id="rId24"/>
    <p:sldId id="310" r:id="rId25"/>
    <p:sldId id="341" r:id="rId26"/>
    <p:sldId id="342" r:id="rId27"/>
    <p:sldId id="348" r:id="rId28"/>
    <p:sldId id="343" r:id="rId29"/>
    <p:sldId id="309" r:id="rId30"/>
    <p:sldId id="344" r:id="rId31"/>
    <p:sldId id="313" r:id="rId32"/>
    <p:sldId id="314" r:id="rId33"/>
    <p:sldId id="349" r:id="rId34"/>
    <p:sldId id="350" r:id="rId35"/>
    <p:sldId id="345" r:id="rId36"/>
    <p:sldId id="315" r:id="rId37"/>
    <p:sldId id="319" r:id="rId38"/>
    <p:sldId id="333" r:id="rId39"/>
    <p:sldId id="335" r:id="rId40"/>
    <p:sldId id="318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29580B-6651-4FB3-A7DB-7A9A9883CDE1}">
          <p14:sldIdLst>
            <p14:sldId id="256"/>
            <p14:sldId id="304"/>
            <p14:sldId id="303"/>
            <p14:sldId id="325"/>
            <p14:sldId id="305"/>
            <p14:sldId id="308"/>
            <p14:sldId id="330"/>
            <p14:sldId id="307"/>
            <p14:sldId id="326"/>
            <p14:sldId id="346"/>
            <p14:sldId id="347"/>
            <p14:sldId id="329"/>
            <p14:sldId id="328"/>
            <p14:sldId id="327"/>
            <p14:sldId id="332"/>
            <p14:sldId id="306"/>
            <p14:sldId id="336"/>
            <p14:sldId id="337"/>
            <p14:sldId id="339"/>
            <p14:sldId id="338"/>
          </p14:sldIdLst>
        </p14:section>
        <p14:section name="Untitled Section" id="{50B452ED-DDB3-4130-B323-6C661F124F6C}">
          <p14:sldIdLst>
            <p14:sldId id="320"/>
            <p14:sldId id="340"/>
            <p14:sldId id="334"/>
            <p14:sldId id="310"/>
            <p14:sldId id="341"/>
            <p14:sldId id="342"/>
            <p14:sldId id="348"/>
            <p14:sldId id="343"/>
            <p14:sldId id="309"/>
            <p14:sldId id="344"/>
            <p14:sldId id="313"/>
            <p14:sldId id="314"/>
            <p14:sldId id="349"/>
            <p14:sldId id="350"/>
            <p14:sldId id="345"/>
            <p14:sldId id="315"/>
            <p14:sldId id="319"/>
            <p14:sldId id="333"/>
            <p14:sldId id="335"/>
            <p14:sldId id="31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40"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94660"/>
  </p:normalViewPr>
  <p:slideViewPr>
    <p:cSldViewPr>
      <p:cViewPr>
        <p:scale>
          <a:sx n="72" d="100"/>
          <a:sy n="72" d="100"/>
        </p:scale>
        <p:origin x="-480" y="-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F89B502-A34D-46C7-A12F-CA9929043719}" type="datetimeFigureOut">
              <a:rPr lang="en-US" smtClean="0"/>
              <a:pPr/>
              <a:t>28/10/2018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E6BA1A0B-2292-4A31-BF84-CD693BE94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B502-A34D-46C7-A12F-CA9929043719}" type="datetimeFigureOut">
              <a:rPr lang="en-US" smtClean="0"/>
              <a:pPr/>
              <a:t>28/10/2018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1A0B-2292-4A31-BF84-CD693BE94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B502-A34D-46C7-A12F-CA9929043719}" type="datetimeFigureOut">
              <a:rPr lang="en-US" smtClean="0"/>
              <a:pPr/>
              <a:t>28/10/2018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1A0B-2292-4A31-BF84-CD693BE94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F89B502-A34D-46C7-A12F-CA9929043719}" type="datetimeFigureOut">
              <a:rPr lang="en-US" smtClean="0"/>
              <a:pPr/>
              <a:t>28/10/2018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6BA1A0B-2292-4A31-BF84-CD693BE940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F89B502-A34D-46C7-A12F-CA9929043719}" type="datetimeFigureOut">
              <a:rPr lang="en-US" smtClean="0"/>
              <a:pPr/>
              <a:t>28/10/2018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E6BA1A0B-2292-4A31-BF84-CD693BE94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B502-A34D-46C7-A12F-CA9929043719}" type="datetimeFigureOut">
              <a:rPr lang="en-US" smtClean="0"/>
              <a:pPr/>
              <a:t>28/10/2018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1A0B-2292-4A31-BF84-CD693BE940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B502-A34D-46C7-A12F-CA9929043719}" type="datetimeFigureOut">
              <a:rPr lang="en-US" smtClean="0"/>
              <a:pPr/>
              <a:t>28/10/2018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1A0B-2292-4A31-BF84-CD693BE940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F89B502-A34D-46C7-A12F-CA9929043719}" type="datetimeFigureOut">
              <a:rPr lang="en-US" smtClean="0"/>
              <a:pPr/>
              <a:t>28/10/2018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BA1A0B-2292-4A31-BF84-CD693BE940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B502-A34D-46C7-A12F-CA9929043719}" type="datetimeFigureOut">
              <a:rPr lang="en-US" smtClean="0"/>
              <a:pPr/>
              <a:t>28/10/2018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1A0B-2292-4A31-BF84-CD693BE94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F89B502-A34D-46C7-A12F-CA9929043719}" type="datetimeFigureOut">
              <a:rPr lang="en-US" smtClean="0"/>
              <a:pPr/>
              <a:t>28/10/2018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6BA1A0B-2292-4A31-BF84-CD693BE940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F89B502-A34D-46C7-A12F-CA9929043719}" type="datetimeFigureOut">
              <a:rPr lang="en-US" smtClean="0"/>
              <a:pPr/>
              <a:t>28/10/2018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BA1A0B-2292-4A31-BF84-CD693BE940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F89B502-A34D-46C7-A12F-CA9929043719}" type="datetimeFigureOut">
              <a:rPr lang="en-US" smtClean="0"/>
              <a:pPr/>
              <a:t>28/10/2018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6BA1A0B-2292-4A31-BF84-CD693BE94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6858000" cy="3124200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4400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</a:rPr>
              <a:t>Purpose and Philosophy of the  </a:t>
            </a:r>
            <a:br>
              <a:rPr lang="en-US" sz="4400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</a:rPr>
            </a:br>
            <a:r>
              <a:rPr lang="en-US" sz="4400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</a:rPr>
              <a:t>Spiritual Curriculum</a:t>
            </a:r>
            <a:endParaRPr lang="en-US" sz="4400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313773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Focus</a:t>
            </a:r>
            <a:br>
              <a:rPr lang="en-US" dirty="0" smtClean="0"/>
            </a:br>
            <a:r>
              <a:rPr lang="en-US" dirty="0" smtClean="0"/>
              <a:t>                   </a:t>
            </a:r>
            <a:r>
              <a:rPr lang="en-US" dirty="0" err="1" smtClean="0"/>
              <a:t>etting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905000"/>
            <a:ext cx="4648200" cy="757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C:\Users\nakka\Desktop\Pictures\roti bank  (1)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524000"/>
            <a:ext cx="324983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598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Ethical living includes developing: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953000" cy="4873752"/>
          </a:xfrm>
        </p:spPr>
        <p:txBody>
          <a:bodyPr>
            <a:normAutofit/>
          </a:bodyPr>
          <a:lstStyle/>
          <a:p>
            <a:r>
              <a:rPr lang="de-CH" dirty="0" smtClean="0"/>
              <a:t>nonviolence, </a:t>
            </a:r>
          </a:p>
          <a:p>
            <a:r>
              <a:rPr lang="de-CH" dirty="0" smtClean="0"/>
              <a:t>truthfulness, </a:t>
            </a:r>
          </a:p>
          <a:p>
            <a:r>
              <a:rPr lang="de-CH" dirty="0" smtClean="0"/>
              <a:t>purity, </a:t>
            </a:r>
          </a:p>
          <a:p>
            <a:r>
              <a:rPr lang="de-CH" dirty="0" smtClean="0"/>
              <a:t>humility, </a:t>
            </a:r>
          </a:p>
          <a:p>
            <a:r>
              <a:rPr lang="de-CH" dirty="0" smtClean="0"/>
              <a:t>love for all, </a:t>
            </a:r>
          </a:p>
          <a:p>
            <a:r>
              <a:rPr lang="de-CH" dirty="0" smtClean="0"/>
              <a:t>selfless service </a:t>
            </a:r>
          </a:p>
        </p:txBody>
      </p:sp>
      <p:pic>
        <p:nvPicPr>
          <p:cNvPr id="5" name="Picture 11" descr="00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57130"/>
            <a:ext cx="3104322" cy="310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 descr="C:\Users\Admin\Desktop\SCTTC Modules\Grades 1 to 8\Introspection Dia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495800"/>
            <a:ext cx="4495800" cy="219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84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46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Focus</a:t>
            </a:r>
            <a:br>
              <a:rPr lang="en-US" dirty="0" smtClean="0"/>
            </a:br>
            <a:r>
              <a:rPr lang="en-US" dirty="0" smtClean="0"/>
              <a:t>Getting </a:t>
            </a:r>
            <a:r>
              <a:rPr lang="en-US" dirty="0"/>
              <a:t>along with others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28800"/>
            <a:ext cx="5029200" cy="390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65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7467600" cy="1524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Focus</a:t>
            </a:r>
            <a:br>
              <a:rPr lang="en-US" dirty="0" smtClean="0"/>
            </a:br>
            <a:r>
              <a:rPr lang="en-US" dirty="0" smtClean="0">
                <a:latin typeface="+mn-lt"/>
              </a:rPr>
              <a:t>Developing </a:t>
            </a:r>
            <a:r>
              <a:rPr lang="en-US" dirty="0">
                <a:latin typeface="+mn-lt"/>
              </a:rPr>
              <a:t>respect for other people, </a:t>
            </a:r>
            <a:r>
              <a:rPr lang="en-US" dirty="0" smtClean="0">
                <a:latin typeface="+mn-lt"/>
              </a:rPr>
              <a:t>animals</a:t>
            </a:r>
            <a:r>
              <a:rPr lang="en-US" dirty="0">
                <a:latin typeface="+mn-lt"/>
              </a:rPr>
              <a:t>, plants, and all creation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C:\Users\Admin\Desktop\SCTTC Modules\Philosophy &amp; Purpose\Photos\Go Green 2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2200"/>
            <a:ext cx="5457270" cy="409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7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7543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+mn-lt"/>
              </a:rPr>
              <a:t>Focus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H</a:t>
            </a:r>
            <a:r>
              <a:rPr lang="en-US" sz="3100" dirty="0" smtClean="0">
                <a:latin typeface="+mn-lt"/>
              </a:rPr>
              <a:t>ow </a:t>
            </a:r>
            <a:r>
              <a:rPr lang="en-US" sz="3100" dirty="0">
                <a:latin typeface="+mn-lt"/>
              </a:rPr>
              <a:t>to make a positive contribution </a:t>
            </a:r>
            <a:r>
              <a:rPr lang="en-US" dirty="0">
                <a:latin typeface="+mn-lt"/>
              </a:rPr>
              <a:t>to the world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 descr="C:\Users\Admin\Desktop\SCTTC Modules\Philosophy &amp; Purpose\Photos\ART &amp; CRAFT WORK_DAMEERUT (1)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33600"/>
            <a:ext cx="5486400" cy="416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47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53409" y="838199"/>
            <a:ext cx="7356502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The Spiritual Curriculum </a:t>
            </a:r>
          </a:p>
          <a:p>
            <a:pPr algn="ctr"/>
            <a:r>
              <a:rPr lang="en-US" sz="4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is a blend of </a:t>
            </a:r>
          </a:p>
          <a:p>
            <a:pPr algn="ctr"/>
            <a:r>
              <a:rPr lang="en-US" sz="4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theory and practice</a:t>
            </a:r>
            <a:endParaRPr lang="en-US" sz="4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3314" name="Picture 2" descr="C:\Users\Admin\Desktop\SCTTC Modules\Philosophy &amp; Purpose\Photos\e0b12998-c768-41c4-8a33-ba879f60cd24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04" y="3276598"/>
            <a:ext cx="2208609" cy="31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Admin\Desktop\SCTTC Modules\Grades 1 to 8\Love for God and Love for All (2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895" y="3276599"/>
            <a:ext cx="2806148" cy="31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2988">
            <a:off x="2181870" y="2924521"/>
            <a:ext cx="4166003" cy="380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784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de-CH" dirty="0" smtClean="0"/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" y="381000"/>
            <a:ext cx="7848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T</a:t>
            </a:r>
            <a:r>
              <a:rPr lang="en-US" sz="2400" dirty="0" smtClean="0">
                <a:solidFill>
                  <a:schemeClr val="tx2"/>
                </a:solidFill>
              </a:rPr>
              <a:t>HE PRACTICAL SIDE IS TEACHING STUDENTS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62200" y="1143000"/>
            <a:ext cx="385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     H</a:t>
            </a:r>
            <a:r>
              <a:rPr lang="en-US" sz="2000" dirty="0" smtClean="0">
                <a:solidFill>
                  <a:schemeClr val="tx2"/>
                </a:solidFill>
              </a:rPr>
              <a:t>OW TO MEDITATE</a:t>
            </a:r>
            <a:endParaRPr lang="en-US" sz="2800" dirty="0"/>
          </a:p>
        </p:txBody>
      </p:sp>
      <p:pic>
        <p:nvPicPr>
          <p:cNvPr id="1026" name="Picture 2" descr="C:\Users\Admin\Desktop\ONLINE SPIRITUAL\communication activity (9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17" y="2057400"/>
            <a:ext cx="6761163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3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74638"/>
            <a:ext cx="6248400" cy="8683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      M</a:t>
            </a:r>
            <a:r>
              <a:rPr lang="en-US" sz="2800" dirty="0" smtClean="0"/>
              <a:t>EDITATION  AIDS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133600" y="10668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    C</a:t>
            </a:r>
            <a:r>
              <a:rPr lang="en-US" sz="2400" dirty="0" smtClean="0">
                <a:solidFill>
                  <a:schemeClr val="tx2"/>
                </a:solidFill>
              </a:rPr>
              <a:t>ONCENTRATION   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2050" name="Picture 2" descr="C:\Users\Admin\Desktop\Online Platform 1\photos\CLASS ROOM ACTIVITIES\img_6752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93" y="1600200"/>
            <a:ext cx="7311613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08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          </a:t>
            </a:r>
            <a:r>
              <a:rPr lang="en-US" dirty="0" smtClean="0"/>
              <a:t>Meditation Reduces </a:t>
            </a:r>
            <a:r>
              <a:rPr lang="en-US" dirty="0" smtClean="0"/>
              <a:t>Stress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122" name="Picture 2" descr="C:\Users\Admin\Desktop\Photos SCTTC platform\PHotos Nakkashi\img_1334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7467600" cy="438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7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			Meditate to  </a:t>
            </a:r>
            <a:br>
              <a:rPr lang="en-US" sz="2800" dirty="0" smtClean="0"/>
            </a:br>
            <a:r>
              <a:rPr lang="en-US" sz="2800" dirty="0" smtClean="0"/>
              <a:t>Know </a:t>
            </a:r>
            <a:r>
              <a:rPr lang="en-US" sz="2800" dirty="0" smtClean="0"/>
              <a:t>one’s inner </a:t>
            </a:r>
            <a:r>
              <a:rPr lang="en-US" sz="2800" dirty="0" smtClean="0"/>
              <a:t>self &amp; find </a:t>
            </a:r>
            <a:r>
              <a:rPr lang="en-US" sz="2800" dirty="0" smtClean="0"/>
              <a:t>inner peace </a:t>
            </a:r>
            <a:endParaRPr lang="en-US" dirty="0"/>
          </a:p>
        </p:txBody>
      </p:sp>
      <p:pic>
        <p:nvPicPr>
          <p:cNvPr id="3075" name="Picture 3" descr="C:\Users\nakka\Downloads\melissa-askew-678855-unsplash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00200"/>
            <a:ext cx="6553200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393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Welcome to the Philosophy and Purose of the Spiritual Curriculum</a:t>
            </a:r>
            <a:endParaRPr lang="de-CH" dirty="0"/>
          </a:p>
        </p:txBody>
      </p:sp>
      <p:pic>
        <p:nvPicPr>
          <p:cNvPr id="4" name="Content Placeholder 3" descr="Picture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43358" y="1600200"/>
            <a:ext cx="6495283" cy="4873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9096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         </a:t>
            </a:r>
            <a:r>
              <a:rPr lang="en-US" sz="2800" dirty="0" smtClean="0"/>
              <a:t>		</a:t>
            </a:r>
            <a:endParaRPr lang="en-US" dirty="0"/>
          </a:p>
        </p:txBody>
      </p:sp>
      <p:pic>
        <p:nvPicPr>
          <p:cNvPr id="3074" name="Picture 2" descr="C:\Users\Admin\Desktop\42886031_502627090205278_1121973138502975488_n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7467600" cy="390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2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learn health &amp; Nutrition &amp; </a:t>
            </a:r>
            <a:r>
              <a:rPr lang="en-US" dirty="0" smtClean="0"/>
              <a:t> benefits of Vegetarian </a:t>
            </a:r>
            <a:r>
              <a:rPr lang="en-US" dirty="0" smtClean="0"/>
              <a:t>Lifestyle </a:t>
            </a:r>
            <a:endParaRPr lang="en-US" dirty="0"/>
          </a:p>
        </p:txBody>
      </p:sp>
      <p:pic>
        <p:nvPicPr>
          <p:cNvPr id="11267" name="Picture 3" descr="C:\Users\Admin\Desktop\final SCTTC modules\Veg. Diet\IMG_3939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39553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nakka\Downloads\vegetaria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1524000"/>
            <a:ext cx="4038600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644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Vegetarian </a:t>
            </a:r>
            <a:r>
              <a:rPr lang="en-US" dirty="0"/>
              <a:t>Cooking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65268"/>
            <a:ext cx="6248400" cy="5064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56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0079" y="326609"/>
            <a:ext cx="7657122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The theoretical side includes </a:t>
            </a:r>
          </a:p>
          <a:p>
            <a:pPr algn="ctr"/>
            <a:r>
              <a:rPr lang="en-US" sz="4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knowledge</a:t>
            </a:r>
          </a:p>
          <a:p>
            <a:pPr algn="ctr"/>
            <a:r>
              <a:rPr lang="en-US" sz="4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and understanding </a:t>
            </a:r>
          </a:p>
          <a:p>
            <a:pPr algn="ctr"/>
            <a:r>
              <a:rPr lang="en-US" sz="4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of the spiritual teachings</a:t>
            </a:r>
            <a:endParaRPr lang="en-US" sz="4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00400"/>
            <a:ext cx="52070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360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Spirituality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arts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CH" dirty="0" smtClean="0"/>
              <a:t>Involves appreciating </a:t>
            </a:r>
            <a:r>
              <a:rPr lang="de-CH" dirty="0" smtClean="0"/>
              <a:t>role of spirituallity </a:t>
            </a:r>
            <a:r>
              <a:rPr lang="de-CH" dirty="0" smtClean="0"/>
              <a:t>in </a:t>
            </a:r>
            <a:r>
              <a:rPr lang="de-CH" dirty="0" smtClean="0"/>
              <a:t>the fields of Arts</a:t>
            </a:r>
            <a:endParaRPr lang="de-CH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0718">
            <a:off x="4833185" y="2752639"/>
            <a:ext cx="3650543" cy="393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 descr="C:\Users\nakka\Desktop\Online Platform for Teachers\Purpose of Spiritual Curriculam\spirituality the arts\Love all pi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" y="3017520"/>
            <a:ext cx="4914900" cy="353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011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</a:t>
            </a:r>
            <a:r>
              <a:rPr lang="en-US" dirty="0" smtClean="0"/>
              <a:t>Spirituality &amp; the Arts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smtClean="0"/>
              <a:t>Music</a:t>
            </a:r>
            <a:endParaRPr lang="en-US" dirty="0"/>
          </a:p>
        </p:txBody>
      </p:sp>
      <p:pic>
        <p:nvPicPr>
          <p:cNvPr id="7171" name="Picture 3" descr="C:\Users\nakka\Desktop\Online Platform for Teachers\Purpose of Spiritual Curriculam\spirituality the arts\arts-- dance 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4622800" cy="3086100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\\Principal\veer\photos for ppt shipra\2007\BH_0052.JPG"/>
          <p:cNvPicPr>
            <a:picLocks noChangeAspect="1" noChangeArrowheads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 bwMode="auto">
          <a:xfrm>
            <a:off x="3276600" y="3810000"/>
            <a:ext cx="4572000" cy="26382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95481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85800"/>
            <a:ext cx="7467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                    </a:t>
            </a:r>
            <a:r>
              <a:rPr lang="en-US" dirty="0" smtClean="0"/>
              <a:t>Spirituality &amp; th</a:t>
            </a:r>
            <a:r>
              <a:rPr lang="en-US" dirty="0" smtClean="0"/>
              <a:t>e Arts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smtClean="0"/>
              <a:t>Dance</a:t>
            </a:r>
            <a:endParaRPr lang="en-US" dirty="0"/>
          </a:p>
        </p:txBody>
      </p:sp>
      <p:pic>
        <p:nvPicPr>
          <p:cNvPr id="8197" name="Picture 5" descr="C:\Users\nakka\Desktop\Online Platform for Teachers\Purpose of Spiritual Curriculam\spirituality the arts\Dance spirituallity arts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981200"/>
            <a:ext cx="6934200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515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</a:t>
            </a:r>
            <a:r>
              <a:rPr lang="en-US" dirty="0" smtClean="0"/>
              <a:t>  Spirituality &amp; the Arts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smtClean="0"/>
              <a:t>Drama</a:t>
            </a:r>
            <a:endParaRPr lang="en-US" dirty="0"/>
          </a:p>
        </p:txBody>
      </p:sp>
      <p:pic>
        <p:nvPicPr>
          <p:cNvPr id="9218" name="Picture 2" descr="C:\Users\nakka\Desktop\Online Platform for Teachers\Purpose of Spiritual Curriculam\spirituality the arts\Drama-- arts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905000"/>
            <a:ext cx="6248400" cy="32662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630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Poetry, literature, audio-visual media, and </a:t>
            </a:r>
            <a:r>
              <a:rPr lang="en-US" dirty="0" smtClean="0"/>
              <a:t>allow </a:t>
            </a:r>
            <a:r>
              <a:rPr lang="en-US" dirty="0" smtClean="0"/>
              <a:t>for student exploration and expression of their own spirituality in these </a:t>
            </a:r>
            <a:r>
              <a:rPr lang="en-US" dirty="0" smtClean="0"/>
              <a:t>Art fields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2" descr="\\Principal\veer\photos for ppt shipra\2006\443.JPG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4419600" y="1752600"/>
            <a:ext cx="4267200" cy="2410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39425"/>
            <a:ext cx="4724400" cy="3546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028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Positive Classroom Behaviour</a:t>
            </a:r>
            <a:endParaRPr lang="de-CH" dirty="0"/>
          </a:p>
        </p:txBody>
      </p:sp>
      <p:pic>
        <p:nvPicPr>
          <p:cNvPr id="12291" name="Picture 3" descr="C:\Users\nakka\Desktop\Pictures\Classroom 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4114800"/>
            <a:ext cx="4800600" cy="2286000"/>
          </a:xfrm>
          <a:prstGeom prst="rect">
            <a:avLst/>
          </a:prstGeom>
          <a:noFill/>
        </p:spPr>
      </p:pic>
      <p:pic>
        <p:nvPicPr>
          <p:cNvPr id="12292" name="Picture 4" descr="C:\Users\nakka\Desktop\Pictures\Classroom 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077" y="1600200"/>
            <a:ext cx="4181323" cy="304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843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Purpose of the Spiritual Curriculum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429000" cy="4873752"/>
          </a:xfrm>
        </p:spPr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purpose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spiritual </a:t>
            </a:r>
            <a:r>
              <a:rPr lang="de-CH" dirty="0" err="1" smtClean="0"/>
              <a:t>curriculum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provide</a:t>
            </a:r>
            <a:r>
              <a:rPr lang="de-CH" dirty="0" smtClean="0"/>
              <a:t> a </a:t>
            </a:r>
            <a:r>
              <a:rPr lang="de-CH" dirty="0" err="1" smtClean="0"/>
              <a:t>holistic</a:t>
            </a:r>
            <a:r>
              <a:rPr lang="de-CH" dirty="0" smtClean="0"/>
              <a:t> </a:t>
            </a:r>
            <a:r>
              <a:rPr lang="de-CH" dirty="0" err="1" smtClean="0"/>
              <a:t>education</a:t>
            </a:r>
            <a:r>
              <a:rPr lang="de-CH" dirty="0" smtClean="0"/>
              <a:t>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de-CH" dirty="0" err="1" smtClean="0"/>
              <a:t>Nursery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grade 12 </a:t>
            </a:r>
            <a:r>
              <a:rPr lang="de-CH" dirty="0" err="1" smtClean="0"/>
              <a:t>that</a:t>
            </a:r>
            <a:r>
              <a:rPr lang="de-CH" dirty="0" smtClean="0"/>
              <a:t> </a:t>
            </a:r>
            <a:r>
              <a:rPr lang="de-CH" dirty="0" err="1" smtClean="0"/>
              <a:t>addresses</a:t>
            </a:r>
            <a:r>
              <a:rPr lang="de-CH" dirty="0" smtClean="0"/>
              <a:t> not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physical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intellectual</a:t>
            </a:r>
            <a:r>
              <a:rPr lang="de-CH" dirty="0" smtClean="0"/>
              <a:t> </a:t>
            </a:r>
            <a:r>
              <a:rPr lang="de-CH" dirty="0" err="1" smtClean="0"/>
              <a:t>development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students</a:t>
            </a:r>
            <a:r>
              <a:rPr lang="de-CH" dirty="0" smtClean="0"/>
              <a:t>, but </a:t>
            </a:r>
            <a:r>
              <a:rPr lang="de-CH" dirty="0" err="1" smtClean="0"/>
              <a:t>the</a:t>
            </a:r>
            <a:r>
              <a:rPr lang="de-CH" dirty="0" smtClean="0"/>
              <a:t> spiritual </a:t>
            </a:r>
            <a:r>
              <a:rPr lang="de-CH" dirty="0" err="1" smtClean="0"/>
              <a:t>aspect</a:t>
            </a:r>
            <a:r>
              <a:rPr lang="de-CH" dirty="0" smtClean="0"/>
              <a:t> </a:t>
            </a:r>
            <a:r>
              <a:rPr lang="de-CH" dirty="0" err="1" smtClean="0"/>
              <a:t>as</a:t>
            </a:r>
            <a:r>
              <a:rPr lang="de-CH" dirty="0" smtClean="0"/>
              <a:t> </a:t>
            </a:r>
            <a:r>
              <a:rPr lang="de-CH" dirty="0" err="1" smtClean="0"/>
              <a:t>well</a:t>
            </a:r>
            <a:r>
              <a:rPr lang="de-CH" dirty="0" smtClean="0"/>
              <a:t>.</a:t>
            </a:r>
            <a:endParaRPr lang="de-CH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191000" y="1524001"/>
            <a:ext cx="3626087" cy="4724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01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Students are taught positive behaviors and to have respect for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11" descr="E:\All DATA of DAs\DATA of All DAs\Delhi\New Names\Spritual Curriculam\11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 t="15385" b="12820"/>
          <a:stretch>
            <a:fillRect/>
          </a:stretch>
        </p:blipFill>
        <p:spPr bwMode="auto">
          <a:xfrm>
            <a:off x="1066800" y="1905000"/>
            <a:ext cx="614795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2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477962"/>
          </a:xfrm>
        </p:spPr>
        <p:txBody>
          <a:bodyPr>
            <a:normAutofit/>
          </a:bodyPr>
          <a:lstStyle/>
          <a:p>
            <a:r>
              <a:rPr lang="de-CH" dirty="0" smtClean="0"/>
              <a:t>Students become Fully </a:t>
            </a:r>
            <a:r>
              <a:rPr lang="de-CH" dirty="0" smtClean="0"/>
              <a:t>integrated human </a:t>
            </a:r>
            <a:r>
              <a:rPr lang="de-CH" dirty="0" smtClean="0"/>
              <a:t>beings:</a:t>
            </a:r>
            <a:r>
              <a:rPr lang="de-CH" dirty="0"/>
              <a:t> </a:t>
            </a:r>
            <a:r>
              <a:rPr lang="de-CH" dirty="0" smtClean="0"/>
              <a:t>Mentally, physically, emotionally &amp; Spiritually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85800" y="2057400"/>
            <a:ext cx="7239000" cy="4416552"/>
          </a:xfrm>
        </p:spPr>
        <p:txBody>
          <a:bodyPr/>
          <a:lstStyle/>
          <a:p>
            <a:endParaRPr lang="de-CH" dirty="0"/>
          </a:p>
        </p:txBody>
      </p:sp>
      <p:pic>
        <p:nvPicPr>
          <p:cNvPr id="1026" name="Picture 2" descr="C:\Users\Admin\Desktop\FEb photo gallery\Yellow Day mut (4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07095"/>
            <a:ext cx="5935869" cy="445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05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Students learn to Make </a:t>
            </a:r>
            <a:r>
              <a:rPr lang="de-CH" dirty="0" smtClean="0"/>
              <a:t>the world a better place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2050" name="Picture 2" descr="C:\Users\Admin\Desktop\FEb photo gallery\Kirpal Week_3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67000"/>
            <a:ext cx="4114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05000" y="201421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R</a:t>
            </a:r>
            <a:r>
              <a:rPr lang="en-US" sz="2400" dirty="0" smtClean="0">
                <a:solidFill>
                  <a:schemeClr val="tx2"/>
                </a:solidFill>
              </a:rPr>
              <a:t>OTI BANK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13317" name="Picture 5" descr="C:\Users\nakka\Desktop\Pictures\roti bank  (1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752600"/>
            <a:ext cx="3276600" cy="4762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588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</a:t>
            </a:r>
            <a:r>
              <a:rPr lang="en-US" dirty="0" smtClean="0"/>
              <a:t>Visit to Old </a:t>
            </a:r>
            <a:r>
              <a:rPr lang="en-US" dirty="0" smtClean="0"/>
              <a:t>age home</a:t>
            </a:r>
            <a:endParaRPr lang="en-US" dirty="0"/>
          </a:p>
        </p:txBody>
      </p:sp>
      <p:pic>
        <p:nvPicPr>
          <p:cNvPr id="14338" name="Picture 2" descr="C:\Users\nakka\Desktop\Pictures\OLD AGE HOME_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057400"/>
            <a:ext cx="4343400" cy="2971800"/>
          </a:xfrm>
          <a:prstGeom prst="rect">
            <a:avLst/>
          </a:prstGeom>
          <a:noFill/>
        </p:spPr>
      </p:pic>
      <p:pic>
        <p:nvPicPr>
          <p:cNvPr id="14339" name="Picture 3" descr="C:\Users\nakka\Desktop\Pictures\OLD AGE HOME 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2971800"/>
            <a:ext cx="3886200" cy="3581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</a:t>
            </a:r>
            <a:r>
              <a:rPr lang="en-US" dirty="0" smtClean="0"/>
              <a:t>Take care of the Environment</a:t>
            </a:r>
            <a:endParaRPr lang="en-US" dirty="0"/>
          </a:p>
        </p:txBody>
      </p:sp>
      <p:pic>
        <p:nvPicPr>
          <p:cNvPr id="15362" name="Picture 2" descr="C:\Users\nakka\Desktop\Pictures\Seed Plantation 1 dvl (1)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1" y="1524001"/>
            <a:ext cx="4876800" cy="3352799"/>
          </a:xfrm>
          <a:prstGeom prst="rect">
            <a:avLst/>
          </a:prstGeom>
          <a:noFill/>
        </p:spPr>
      </p:pic>
      <p:pic>
        <p:nvPicPr>
          <p:cNvPr id="7" name="Content Placeholder 3" descr="C:\Users\nakka\Desktop\Pictures\Go Green 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3962400"/>
            <a:ext cx="4495800" cy="2895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467600" cy="1905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They</a:t>
            </a:r>
            <a:r>
              <a:rPr lang="en-US" dirty="0" smtClean="0"/>
              <a:t> </a:t>
            </a:r>
            <a:r>
              <a:rPr lang="en-US" dirty="0"/>
              <a:t>learn the value of helping </a:t>
            </a:r>
            <a:r>
              <a:rPr lang="en-US" dirty="0" smtClean="0"/>
              <a:t>others to </a:t>
            </a:r>
            <a:r>
              <a:rPr lang="en-US" dirty="0"/>
              <a:t>make the world a better place.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6386" name="Picture 2" descr="C:\Users\nakka\Desktop\Pictures\roti bank  (4)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0750" y="1600200"/>
            <a:ext cx="5340499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536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Curriculum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body</a:t>
            </a:r>
            <a:r>
              <a:rPr lang="de-CH" dirty="0" smtClean="0"/>
              <a:t>, </a:t>
            </a:r>
            <a:r>
              <a:rPr lang="de-CH" dirty="0" err="1" smtClean="0"/>
              <a:t>mind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soul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Picture 4" descr="C:\Users\Attrida\Desktop\Selected For Website\img_1441.jpg"/>
          <p:cNvPicPr>
            <a:picLocks noChangeAspect="1" noChangeArrowheads="1"/>
          </p:cNvPicPr>
          <p:nvPr/>
        </p:nvPicPr>
        <p:blipFill>
          <a:blip r:embed="rId2" cstate="print"/>
          <a:srcRect t="37190"/>
          <a:stretch>
            <a:fillRect/>
          </a:stretch>
        </p:blipFill>
        <p:spPr bwMode="auto">
          <a:xfrm>
            <a:off x="304800" y="2743200"/>
            <a:ext cx="7620000" cy="3673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447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Spiritual Curriculum Spiral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Example: Topic Truthfulness</a:t>
            </a:r>
          </a:p>
          <a:p>
            <a:r>
              <a:rPr lang="en-US" dirty="0" smtClean="0"/>
              <a:t>Grade 1 Telling the Truth</a:t>
            </a:r>
          </a:p>
          <a:p>
            <a:r>
              <a:rPr lang="en-US" dirty="0" smtClean="0"/>
              <a:t>Grade 2 Not Stealing</a:t>
            </a:r>
          </a:p>
          <a:p>
            <a:r>
              <a:rPr lang="en-US" dirty="0" smtClean="0"/>
              <a:t>Grade 3 Gossip</a:t>
            </a:r>
          </a:p>
          <a:p>
            <a:r>
              <a:rPr lang="en-US" dirty="0" smtClean="0"/>
              <a:t>Grade 4 Trust</a:t>
            </a:r>
          </a:p>
          <a:p>
            <a:r>
              <a:rPr lang="en-US" dirty="0" smtClean="0"/>
              <a:t>Grade 5 Being true to Yourself and God</a:t>
            </a:r>
          </a:p>
          <a:p>
            <a:r>
              <a:rPr lang="en-US" dirty="0" smtClean="0"/>
              <a:t>Grade 6 Hypocrisy</a:t>
            </a:r>
          </a:p>
          <a:p>
            <a:r>
              <a:rPr lang="en-US" dirty="0" smtClean="0"/>
              <a:t>Grade 7 Honesty in the Workplace</a:t>
            </a:r>
          </a:p>
          <a:p>
            <a:r>
              <a:rPr lang="en-US" dirty="0" smtClean="0"/>
              <a:t>Grade 8 Searching for Spiritual Truth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27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Learning is Fun through Use of </a:t>
            </a:r>
            <a:br>
              <a:rPr lang="en-US" dirty="0" smtClean="0"/>
            </a:br>
            <a:r>
              <a:rPr lang="en-US" dirty="0" smtClean="0"/>
              <a:t>Interactive Teaching Techniques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70" y="1453717"/>
            <a:ext cx="3215298" cy="4822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007116" cy="3087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268" y="4518990"/>
            <a:ext cx="3647700" cy="1933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35556"/>
            <a:ext cx="3573068" cy="1990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194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Creates a Caring</a:t>
            </a:r>
            <a:r>
              <a:rPr lang="en-US" dirty="0" smtClean="0"/>
              <a:t>, positive Classroom Environment</a:t>
            </a:r>
            <a:endParaRPr lang="en-US" dirty="0"/>
          </a:p>
        </p:txBody>
      </p:sp>
      <p:pic>
        <p:nvPicPr>
          <p:cNvPr id="2050" name="Picture 2" descr="C:\Users\Admin\Desktop\Photos SCTTC platform\Photos selected\14.3.17\118_PANA\P1180525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77" y="1600200"/>
            <a:ext cx="7295845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6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Holistic Education </a:t>
            </a:r>
            <a:br>
              <a:rPr lang="en-US" dirty="0" smtClean="0"/>
            </a:br>
            <a:r>
              <a:rPr lang="en-US" dirty="0" smtClean="0"/>
              <a:t>for Body, Mind &amp; Soul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11" y="1752600"/>
            <a:ext cx="2580289" cy="3657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610" y="1752601"/>
            <a:ext cx="2283881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1"/>
            <a:ext cx="3105819" cy="251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6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Spiritual Curriculum Is </a:t>
            </a:r>
            <a:br>
              <a:rPr lang="en-US" dirty="0" smtClean="0"/>
            </a:br>
            <a:r>
              <a:rPr lang="en-US" dirty="0" smtClean="0"/>
              <a:t>Creating Peacemakers</a:t>
            </a:r>
            <a:endParaRPr lang="en-US" dirty="0"/>
          </a:p>
        </p:txBody>
      </p:sp>
      <p:pic>
        <p:nvPicPr>
          <p:cNvPr id="4" name="Picture 7" descr="IMG_797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81200"/>
            <a:ext cx="5467588" cy="410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42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Where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CH" dirty="0" smtClean="0"/>
              <a:t>It was used first in the Darshan Academy schools. </a:t>
            </a:r>
            <a:endParaRPr lang="de-CH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4098235" y="2590800"/>
            <a:ext cx="4595812" cy="26844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3" descr="C:\Users\Ranjana Rajora\Desktop\Funds\PART 2\SUNDERGARH WELL MAINTAINED LIBRARY (2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843" y="3505200"/>
            <a:ext cx="3810000" cy="2609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72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curriclum is open to all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CH" dirty="0" smtClean="0"/>
              <a:t>The spiritual curriculum is open to people of all nationalities and faiths and backgrounds.</a:t>
            </a:r>
            <a:endParaRPr lang="de-CH" dirty="0"/>
          </a:p>
        </p:txBody>
      </p:sp>
      <p:pic>
        <p:nvPicPr>
          <p:cNvPr id="6" name="Picture 2" descr="I:\DEF DATA\E  Driver\DATA of All DAs\Cali\DA Cali\AMBIENTES ACOGEDORES\jardin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00"/>
            <a:ext cx="5364480" cy="3352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52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1148" y="723037"/>
            <a:ext cx="684033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Focus of the </a:t>
            </a:r>
          </a:p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Spiritual Curriculum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219" y="2667000"/>
            <a:ext cx="2632191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96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746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Focus </a:t>
            </a:r>
            <a:br>
              <a:rPr lang="de-CH" dirty="0" smtClean="0"/>
            </a:br>
            <a:r>
              <a:rPr lang="de-CH" dirty="0" smtClean="0"/>
              <a:t>Meditation to know one’s own self</a:t>
            </a:r>
            <a:br>
              <a:rPr lang="de-CH" dirty="0" smtClean="0"/>
            </a:br>
            <a:r>
              <a:rPr lang="de-CH" dirty="0" smtClean="0"/>
              <a:t> and know God </a:t>
            </a:r>
            <a:endParaRPr lang="de-CH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6096000" cy="423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8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46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Focus </a:t>
            </a:r>
            <a:br>
              <a:rPr lang="en-US" dirty="0" smtClean="0"/>
            </a:br>
            <a:r>
              <a:rPr lang="en-US" dirty="0" smtClean="0"/>
              <a:t>Developing </a:t>
            </a:r>
            <a:r>
              <a:rPr lang="en-US" dirty="0"/>
              <a:t>ethical values, and becoming a better person</a:t>
            </a:r>
          </a:p>
        </p:txBody>
      </p:sp>
      <p:pic>
        <p:nvPicPr>
          <p:cNvPr id="7170" name="Picture 2" descr="C:\Users\Admin\Desktop\SCTTC Modules\Philosophy &amp; Purpose\Photos\graduation ceremony (1)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5916083" cy="44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80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356</TotalTime>
  <Words>366</Words>
  <Application>Microsoft Office PowerPoint</Application>
  <PresentationFormat>On-screen Show (4:3)</PresentationFormat>
  <Paragraphs>75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Oriel</vt:lpstr>
      <vt:lpstr>Purpose and Philosophy of the   Spiritual Curriculum</vt:lpstr>
      <vt:lpstr>Welcome to the Philosophy and Purose of the Spiritual Curriculum</vt:lpstr>
      <vt:lpstr>Purpose of the Spiritual Curriculum</vt:lpstr>
      <vt:lpstr>Holistic Education  for Body, Mind &amp; Soul</vt:lpstr>
      <vt:lpstr>Where is it used?</vt:lpstr>
      <vt:lpstr>curriclum is open to all</vt:lpstr>
      <vt:lpstr>PowerPoint Presentation</vt:lpstr>
      <vt:lpstr> Focus  Meditation to know one’s own self  and know God </vt:lpstr>
      <vt:lpstr> Focus  Developing ethical values, and becoming a better person</vt:lpstr>
      <vt:lpstr>                         Focus                    etting</vt:lpstr>
      <vt:lpstr>Ethical living includes developing:</vt:lpstr>
      <vt:lpstr>Focus Getting along with others </vt:lpstr>
      <vt:lpstr>Focus Developing respect for other people, animals, plants, and all creation </vt:lpstr>
      <vt:lpstr>Focus  How to make a positive contribution to the world </vt:lpstr>
      <vt:lpstr>PowerPoint Presentation</vt:lpstr>
      <vt:lpstr> </vt:lpstr>
      <vt:lpstr>      MEDITATION  AIDS: </vt:lpstr>
      <vt:lpstr>                Meditation Reduces Stress </vt:lpstr>
      <vt:lpstr>   Meditate to   Know one’s inner self &amp; find inner peace </vt:lpstr>
      <vt:lpstr>           </vt:lpstr>
      <vt:lpstr>Students learn health &amp; Nutrition &amp;  benefits of Vegetarian Lifestyle </vt:lpstr>
      <vt:lpstr>                Vegetarian Cooking</vt:lpstr>
      <vt:lpstr>PowerPoint Presentation</vt:lpstr>
      <vt:lpstr>Spirituality and the arts</vt:lpstr>
      <vt:lpstr>                       Spirituality &amp; the Arts     Music</vt:lpstr>
      <vt:lpstr>                            Spirituality &amp; the Arts     Dance</vt:lpstr>
      <vt:lpstr>                      Spirituality &amp; the Arts     Drama</vt:lpstr>
      <vt:lpstr>Poetry, literature, audio-visual media, and allow for student exploration and expression of their own spirituality in these Art fields.</vt:lpstr>
      <vt:lpstr>Positive Classroom Behaviour</vt:lpstr>
      <vt:lpstr>Students are taught positive behaviors and to have respect for others</vt:lpstr>
      <vt:lpstr>Students become Fully integrated human beings: Mentally, physically, emotionally &amp; Spiritually</vt:lpstr>
      <vt:lpstr>Students learn to Make the world a better place</vt:lpstr>
      <vt:lpstr>                Visit to Old age home</vt:lpstr>
      <vt:lpstr>           Take care of the Environment</vt:lpstr>
      <vt:lpstr>They learn the value of helping others to make the world a better place.   </vt:lpstr>
      <vt:lpstr>Curriculum for body, mind and soul</vt:lpstr>
      <vt:lpstr>Spiritual Curriculum Spiral Principle</vt:lpstr>
      <vt:lpstr>Learning is Fun through Use of  Interactive Teaching Techniques</vt:lpstr>
      <vt:lpstr>Creates a Caring, positive Classroom Environment</vt:lpstr>
      <vt:lpstr>Spiritual Curriculum Is  Creating Peacemakers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Teacher Trainer Orientation Program</dc:title>
  <dc:creator>Admin</dc:creator>
  <cp:lastModifiedBy>Admin</cp:lastModifiedBy>
  <cp:revision>89</cp:revision>
  <dcterms:created xsi:type="dcterms:W3CDTF">2014-07-17T06:50:19Z</dcterms:created>
  <dcterms:modified xsi:type="dcterms:W3CDTF">2018-10-28T08:45:50Z</dcterms:modified>
</cp:coreProperties>
</file>